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ssistant" pitchFamily="2" charset="-79"/>
      <p:regular r:id="rId12"/>
    </p:embeddedFont>
    <p:embeddedFont>
      <p:font typeface="Assistant Bold" panose="020B0604020202020204" charset="-79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Halant" panose="020B0604020202020204" charset="0"/>
      <p:regular r:id="rId18"/>
    </p:embeddedFont>
    <p:embeddedFont>
      <p:font typeface="Halant Medium" panose="020B0604020202020204" charset="0"/>
      <p:regular r:id="rId19"/>
    </p:embeddedFont>
    <p:embeddedFont>
      <p:font typeface="HK Grotesk Bold" panose="020B0604020202020204" charset="-52"/>
      <p:regular r:id="rId20"/>
    </p:embeddedFont>
    <p:embeddedFont>
      <p:font typeface="Open Sans" panose="020B0606030504020204" pitchFamily="34" charset="0"/>
      <p:regular r:id="rId21"/>
    </p:embeddedFont>
    <p:embeddedFont>
      <p:font typeface="Open Sans Bold" panose="020B0604020202020204" charset="0"/>
      <p:regular r:id="rId22"/>
    </p:embeddedFont>
    <p:embeddedFont>
      <p:font typeface="Open Sans Bold Italics" panose="020B0604020202020204" charset="0"/>
      <p:regular r:id="rId23"/>
    </p:embeddedFont>
    <p:embeddedFont>
      <p:font typeface="Open Sans Medium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2766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ltk.org" TargetMode="External"/><Relationship Id="rId5" Type="http://schemas.openxmlformats.org/officeDocument/2006/relationships/hyperlink" Target="https://tlgrm.ru/docs/bots/api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3972" y="8662366"/>
            <a:ext cx="7124398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ru-RU" sz="4800" dirty="0">
                <a:solidFill>
                  <a:srgbClr val="731F7D"/>
                </a:solidFill>
                <a:latin typeface="Halant"/>
              </a:rPr>
              <a:t>Коломиец Наталья</a:t>
            </a:r>
          </a:p>
          <a:p>
            <a:pPr>
              <a:lnSpc>
                <a:spcPts val="6719"/>
              </a:lnSpc>
              <a:spcBef>
                <a:spcPct val="0"/>
              </a:spcBef>
            </a:pPr>
            <a:endParaRPr lang="en-US" sz="4800" dirty="0">
              <a:solidFill>
                <a:srgbClr val="731F7D"/>
              </a:solidFill>
              <a:latin typeface="Halan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73972" y="3402098"/>
            <a:ext cx="10724012" cy="1525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84"/>
              </a:lnSpc>
            </a:pPr>
            <a:r>
              <a:rPr lang="en-US" sz="10410">
                <a:solidFill>
                  <a:srgbClr val="000000"/>
                </a:solidFill>
                <a:latin typeface="HK Grotesk Bold"/>
              </a:rPr>
              <a:t>Telegram-bot</a:t>
            </a:r>
          </a:p>
        </p:txBody>
      </p:sp>
      <p:sp>
        <p:nvSpPr>
          <p:cNvPr id="4" name="Freeform 4"/>
          <p:cNvSpPr/>
          <p:nvPr/>
        </p:nvSpPr>
        <p:spPr>
          <a:xfrm rot="-5624184">
            <a:off x="9190413" y="-1204481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017281">
            <a:off x="7304671" y="971407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567437">
            <a:off x="16126494" y="6825098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3972" y="4937486"/>
            <a:ext cx="10724012" cy="1007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19"/>
              </a:lnSpc>
            </a:pPr>
            <a:r>
              <a:rPr lang="en-US" sz="6711" u="sng">
                <a:solidFill>
                  <a:srgbClr val="731F7D"/>
                </a:solidFill>
                <a:latin typeface="HK Grotesk Bold"/>
              </a:rPr>
              <a:t>@tryEngTelebot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3972" y="6082032"/>
            <a:ext cx="11664548" cy="1523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25"/>
              </a:lnSpc>
            </a:pPr>
            <a:r>
              <a:rPr lang="en-US" sz="3411">
                <a:solidFill>
                  <a:srgbClr val="000000"/>
                </a:solidFill>
                <a:latin typeface="Open Sans Bold"/>
              </a:rPr>
              <a:t>Создание telegram-bot с диалогами на английском языке на основе DailyDialog - </a:t>
            </a:r>
            <a:r>
              <a:rPr lang="en-US" sz="3411">
                <a:solidFill>
                  <a:srgbClr val="000000"/>
                </a:solidFill>
                <a:latin typeface="Open Sans Bold Italics"/>
              </a:rPr>
              <a:t>high-quality multi-turn open-domain English dialog dataset.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828277" y="9031944"/>
            <a:ext cx="2604581" cy="2467841"/>
          </a:xfrm>
          <a:custGeom>
            <a:avLst/>
            <a:gdLst/>
            <a:ahLst/>
            <a:cxnLst/>
            <a:rect l="l" t="t" r="r" b="b"/>
            <a:pathLst>
              <a:path w="2604581" h="246784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088749">
            <a:off x="1631143" y="-2578373"/>
            <a:ext cx="3903561" cy="3698625"/>
          </a:xfrm>
          <a:custGeom>
            <a:avLst/>
            <a:gdLst/>
            <a:ahLst/>
            <a:cxnLst/>
            <a:rect l="l" t="t" r="r" b="b"/>
            <a:pathLst>
              <a:path w="3903561" h="3698625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13119">
            <a:off x="-3109196" y="4175850"/>
            <a:ext cx="8275792" cy="7913726"/>
          </a:xfrm>
          <a:custGeom>
            <a:avLst/>
            <a:gdLst/>
            <a:ahLst/>
            <a:cxnLst/>
            <a:rect l="l" t="t" r="r" b="b"/>
            <a:pathLst>
              <a:path w="8275792" h="7913726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65189">
            <a:off x="11239029" y="-3141539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7755">
            <a:off x="13218087" y="5225672"/>
            <a:ext cx="6135171" cy="7102948"/>
          </a:xfrm>
          <a:custGeom>
            <a:avLst/>
            <a:gdLst/>
            <a:ahLst/>
            <a:cxnLst/>
            <a:rect l="l" t="t" r="r" b="b"/>
            <a:pathLst>
              <a:path w="6135171" h="7102948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689150" y="1537500"/>
            <a:ext cx="10909700" cy="6638661"/>
            <a:chOff x="0" y="0"/>
            <a:chExt cx="14546267" cy="8851549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14546267" cy="4267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58"/>
                </a:lnSpc>
              </a:pPr>
              <a:r>
                <a:rPr lang="en-US" sz="3100">
                  <a:solidFill>
                    <a:srgbClr val="FFFFFF"/>
                  </a:solidFill>
                  <a:latin typeface="Open Sans Medium"/>
                </a:rPr>
                <a:t>"Великий проект — это не просто завершенный код, а история о том, как команда преодолела трудности, нашла решения и воплотила свою мечту в жизнь. Каждая строка кода — это слово в этой истории, а завершение проекта — новая страница, готовая быть написанной. Пусть ваш код всегда будет чистым, а ваш проект приносит радость и пользу!"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27322" y="5099481"/>
              <a:ext cx="11291623" cy="755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FFFFFF"/>
                  </a:solidFill>
                  <a:latin typeface="Halant Medium"/>
                </a:rPr>
                <a:t>-GPT4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324237"/>
              <a:ext cx="14546267" cy="1527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35"/>
                </a:lnSpc>
              </a:pPr>
              <a:r>
                <a:rPr lang="en-US" sz="7572">
                  <a:solidFill>
                    <a:srgbClr val="FFFFFF"/>
                  </a:solidFill>
                  <a:latin typeface="HK Grotesk Bold"/>
                </a:rPr>
                <a:t>Спасибо за внимание!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8824">
            <a:off x="12555249" y="4939834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</p:sp>
      <p:sp>
        <p:nvSpPr>
          <p:cNvPr id="3" name="Freeform 3"/>
          <p:cNvSpPr/>
          <p:nvPr/>
        </p:nvSpPr>
        <p:spPr>
          <a:xfrm rot="-2715964">
            <a:off x="8597713" y="7771526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378125">
            <a:off x="12070219" y="-1362141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064437"/>
            <a:ext cx="10799620" cy="2691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80"/>
              </a:lnSpc>
            </a:pPr>
            <a:r>
              <a:rPr lang="en-US" sz="6000">
                <a:solidFill>
                  <a:srgbClr val="FFFFFF"/>
                </a:solidFill>
                <a:latin typeface="HK Grotesk Bold"/>
              </a:rPr>
              <a:t>Создать бота для поддержания уровня владения английским языком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752726"/>
            <a:ext cx="6745338" cy="103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5"/>
              </a:lnSpc>
              <a:spcBef>
                <a:spcPct val="0"/>
              </a:spcBef>
            </a:pPr>
            <a:r>
              <a:rPr lang="en-US" sz="6877">
                <a:solidFill>
                  <a:srgbClr val="FFFFFF">
                    <a:alpha val="60000"/>
                  </a:srgbClr>
                </a:solidFill>
                <a:latin typeface="HK Grotesk Bold"/>
              </a:rPr>
              <a:t>Цель проекта: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975034"/>
            <a:ext cx="583016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6"/>
              </a:lnSpc>
              <a:spcBef>
                <a:spcPct val="0"/>
              </a:spcBef>
            </a:pP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● </a:t>
            </a:r>
            <a:r>
              <a:rPr lang="en-US" sz="2540" spc="-25" dirty="0" err="1">
                <a:solidFill>
                  <a:srgbClr val="FFFFFF"/>
                </a:solidFill>
                <a:latin typeface="Assistant"/>
                <a:ea typeface="Assistant"/>
              </a:rPr>
              <a:t>Формирование</a:t>
            </a: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Assistant"/>
                <a:ea typeface="Assistant"/>
              </a:rPr>
              <a:t>таких</a:t>
            </a: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Assistant"/>
                <a:ea typeface="Assistant"/>
              </a:rPr>
              <a:t>диалогов</a:t>
            </a: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  </a:t>
            </a:r>
            <a:r>
              <a:rPr lang="en-US" sz="2540" spc="-25" dirty="0" err="1">
                <a:solidFill>
                  <a:srgbClr val="FFFFFF"/>
                </a:solidFill>
                <a:latin typeface="Assistant"/>
                <a:ea typeface="Assistant"/>
              </a:rPr>
              <a:t>на</a:t>
            </a: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   </a:t>
            </a:r>
            <a:r>
              <a:rPr lang="en-US" sz="2540" spc="-25" dirty="0" err="1">
                <a:solidFill>
                  <a:srgbClr val="FFFFFF"/>
                </a:solidFill>
                <a:latin typeface="Assistant"/>
                <a:ea typeface="Assistant"/>
              </a:rPr>
              <a:t>английском</a:t>
            </a: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  </a:t>
            </a:r>
            <a:r>
              <a:rPr lang="en-US" sz="2540" spc="-25" dirty="0" err="1">
                <a:solidFill>
                  <a:srgbClr val="FFFFFF"/>
                </a:solidFill>
                <a:latin typeface="Assistant"/>
                <a:ea typeface="Assistant"/>
              </a:rPr>
              <a:t>языке</a:t>
            </a: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,  </a:t>
            </a:r>
            <a:r>
              <a:rPr lang="en-US" sz="2540" spc="-25" dirty="0" err="1">
                <a:solidFill>
                  <a:srgbClr val="FFFFFF"/>
                </a:solidFill>
                <a:latin typeface="Assistant"/>
                <a:ea typeface="Assistant"/>
              </a:rPr>
              <a:t>которые</a:t>
            </a: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Assistant"/>
                <a:ea typeface="Assistant"/>
              </a:rPr>
              <a:t>встречаются</a:t>
            </a: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Assistant"/>
                <a:ea typeface="Assistant"/>
              </a:rPr>
              <a:t>непосредственно</a:t>
            </a: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 в  </a:t>
            </a:r>
            <a:r>
              <a:rPr lang="en-US" sz="2540" spc="-25" dirty="0" err="1">
                <a:solidFill>
                  <a:srgbClr val="FFFFFF"/>
                </a:solidFill>
                <a:latin typeface="Assistant"/>
                <a:ea typeface="Assistant"/>
              </a:rPr>
              <a:t>устной</a:t>
            </a: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Assistant"/>
                <a:ea typeface="Assistant"/>
              </a:rPr>
              <a:t>речи</a:t>
            </a: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9663">
            <a:off x="4111359" y="-3364814"/>
            <a:ext cx="9366851" cy="8957051"/>
          </a:xfrm>
          <a:custGeom>
            <a:avLst/>
            <a:gdLst/>
            <a:ahLst/>
            <a:cxnLst/>
            <a:rect l="l" t="t" r="r" b="b"/>
            <a:pathLst>
              <a:path w="9366851" h="8957051">
                <a:moveTo>
                  <a:pt x="0" y="0"/>
                </a:moveTo>
                <a:lnTo>
                  <a:pt x="9366851" y="0"/>
                </a:lnTo>
                <a:lnTo>
                  <a:pt x="9366851" y="8957051"/>
                </a:lnTo>
                <a:lnTo>
                  <a:pt x="0" y="8957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715964">
            <a:off x="14635296" y="2779072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94911">
            <a:off x="16125490" y="7311630"/>
            <a:ext cx="5163362" cy="4892285"/>
          </a:xfrm>
          <a:custGeom>
            <a:avLst/>
            <a:gdLst/>
            <a:ahLst/>
            <a:cxnLst/>
            <a:rect l="l" t="t" r="r" b="b"/>
            <a:pathLst>
              <a:path w="5163362" h="4892285">
                <a:moveTo>
                  <a:pt x="0" y="0"/>
                </a:moveTo>
                <a:lnTo>
                  <a:pt x="5163361" y="0"/>
                </a:lnTo>
                <a:lnTo>
                  <a:pt x="5163361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91539" y="3019350"/>
            <a:ext cx="6847703" cy="143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23"/>
              </a:lnSpc>
              <a:spcBef>
                <a:spcPct val="0"/>
              </a:spcBef>
            </a:pPr>
            <a:r>
              <a:rPr lang="en-US" sz="4159">
                <a:solidFill>
                  <a:srgbClr val="731F7D"/>
                </a:solidFill>
                <a:latin typeface="Halant Medium"/>
              </a:rPr>
              <a:t>Назначение и возможное применение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1539" y="4680575"/>
            <a:ext cx="1078756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6"/>
              </a:lnSpc>
            </a:pP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●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Фрагменты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кода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проекта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могут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быть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использованы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для</a:t>
            </a:r>
            <a:endParaRPr lang="en-US" sz="2540" spc="-25" dirty="0">
              <a:solidFill>
                <a:srgbClr val="000000"/>
              </a:solidFill>
              <a:latin typeface="Assistant"/>
              <a:ea typeface="Assistant"/>
            </a:endParaRPr>
          </a:p>
          <a:p>
            <a:pPr>
              <a:lnSpc>
                <a:spcPts val="3556"/>
              </a:lnSpc>
              <a:spcBef>
                <a:spcPct val="0"/>
              </a:spcBef>
            </a:pPr>
            <a:r>
              <a:rPr lang="en-US" sz="2540" spc="-25" dirty="0" err="1">
                <a:solidFill>
                  <a:srgbClr val="000000"/>
                </a:solidFill>
                <a:latin typeface="Assistant"/>
              </a:rPr>
              <a:t>генерации</a:t>
            </a:r>
            <a:r>
              <a:rPr lang="en-US" sz="2540" spc="-25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</a:rPr>
              <a:t>ответов</a:t>
            </a:r>
            <a:r>
              <a:rPr lang="en-US" sz="2540" spc="-25" dirty="0">
                <a:solidFill>
                  <a:srgbClr val="000000"/>
                </a:solidFill>
                <a:latin typeface="Assistant"/>
              </a:rPr>
              <a:t> (в т.ч.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</a:rPr>
              <a:t>неверных</a:t>
            </a:r>
            <a:r>
              <a:rPr lang="en-US" sz="2540" spc="-25" dirty="0">
                <a:solidFill>
                  <a:srgbClr val="000000"/>
                </a:solidFill>
                <a:latin typeface="Assistant"/>
              </a:rPr>
              <a:t>) и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</a:rPr>
              <a:t>диалогов</a:t>
            </a:r>
            <a:r>
              <a:rPr lang="en-US" sz="2540" spc="-25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</a:rPr>
              <a:t>на</a:t>
            </a:r>
            <a:r>
              <a:rPr lang="en-US" sz="2540" spc="-25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</a:rPr>
              <a:t>английском</a:t>
            </a:r>
            <a:r>
              <a:rPr lang="en-US" sz="2540" spc="-25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</a:rPr>
              <a:t>языке</a:t>
            </a:r>
            <a:r>
              <a:rPr lang="en-US" sz="2540" spc="-25" dirty="0">
                <a:solidFill>
                  <a:srgbClr val="000000"/>
                </a:solidFill>
                <a:latin typeface="Assistant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1539" y="5787400"/>
            <a:ext cx="10670002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6"/>
              </a:lnSpc>
              <a:spcBef>
                <a:spcPct val="0"/>
              </a:spcBef>
            </a:pP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● 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Взаимодействие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с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пользователем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-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практически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готовая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коллекция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из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наборов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размеченных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данных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,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что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позволит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,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например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,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доучить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бесплатную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в </a:t>
            </a:r>
            <a:r>
              <a:rPr lang="en-US" sz="2540" spc="-25" dirty="0">
                <a:solidFill>
                  <a:srgbClr val="000000"/>
                </a:solidFill>
                <a:latin typeface="Assistant Bold"/>
              </a:rPr>
              <a:t>python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</a:rPr>
              <a:t>модель</a:t>
            </a:r>
            <a:r>
              <a:rPr lang="en-US" sz="2540" spc="-25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en-US" sz="2540" spc="-25" dirty="0">
                <a:solidFill>
                  <a:srgbClr val="000000"/>
                </a:solidFill>
                <a:latin typeface="Assistant Bold"/>
              </a:rPr>
              <a:t>gpt2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</a:rPr>
              <a:t>до</a:t>
            </a:r>
            <a:r>
              <a:rPr lang="en-US" sz="2540" spc="-25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</a:rPr>
              <a:t>уровня</a:t>
            </a:r>
            <a:r>
              <a:rPr lang="en-US" sz="2540" spc="-25" dirty="0">
                <a:solidFill>
                  <a:srgbClr val="000000"/>
                </a:solidFill>
                <a:latin typeface="Assistant"/>
              </a:rPr>
              <a:t>,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</a:rPr>
              <a:t>достаточно</a:t>
            </a:r>
            <a:r>
              <a:rPr lang="en-US" sz="2540" spc="-25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</a:rPr>
              <a:t>для</a:t>
            </a:r>
            <a:r>
              <a:rPr lang="en-US" sz="2540" spc="-25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</a:rPr>
              <a:t>генерации</a:t>
            </a:r>
            <a:r>
              <a:rPr lang="en-US" sz="2540" spc="-25" dirty="0">
                <a:solidFill>
                  <a:srgbClr val="000000"/>
                </a:solidFill>
                <a:latin typeface="Assistant"/>
              </a:rPr>
              <a:t> “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</a:rPr>
              <a:t>живых</a:t>
            </a:r>
            <a:r>
              <a:rPr lang="en-US" sz="2540" spc="-25" dirty="0">
                <a:solidFill>
                  <a:srgbClr val="000000"/>
                </a:solidFill>
                <a:latin typeface="Assistant"/>
              </a:rPr>
              <a:t>“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</a:rPr>
              <a:t>диалогов</a:t>
            </a:r>
            <a:r>
              <a:rPr lang="en-US" sz="2540" spc="-25" dirty="0">
                <a:solidFill>
                  <a:srgbClr val="000000"/>
                </a:solidFill>
                <a:latin typeface="Assistant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1539" y="7789359"/>
            <a:ext cx="10670002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6"/>
              </a:lnSpc>
              <a:spcBef>
                <a:spcPct val="0"/>
              </a:spcBef>
            </a:pP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●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Для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пользователя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,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это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прекрасный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выбор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в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случае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необходимости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занять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себя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,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создающий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эффект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настоящего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диалога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вкупе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 с 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поддержкой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своих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навыков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речевого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общения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на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английском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000000"/>
                </a:solidFill>
                <a:latin typeface="Assistant"/>
                <a:ea typeface="Assistant"/>
              </a:rPr>
              <a:t>языке</a:t>
            </a:r>
            <a:r>
              <a:rPr lang="en-US" sz="2540" spc="-25" dirty="0">
                <a:solidFill>
                  <a:srgbClr val="000000"/>
                </a:solidFill>
                <a:latin typeface="Assistant"/>
                <a:ea typeface="Assistant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03821" y="9294848"/>
            <a:ext cx="10670002" cy="87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56"/>
              </a:lnSpc>
            </a:pPr>
            <a:r>
              <a:rPr lang="en-US" sz="2540" spc="-25">
                <a:solidFill>
                  <a:srgbClr val="000000"/>
                </a:solidFill>
                <a:latin typeface="Assistant"/>
              </a:rPr>
              <a:t>Как отмечали некоторые пользователи, на этапе тестирования:</a:t>
            </a:r>
          </a:p>
          <a:p>
            <a:pPr algn="r">
              <a:lnSpc>
                <a:spcPts val="3556"/>
              </a:lnSpc>
              <a:spcBef>
                <a:spcPct val="0"/>
              </a:spcBef>
            </a:pPr>
            <a:r>
              <a:rPr lang="en-US" sz="2540" spc="-25">
                <a:solidFill>
                  <a:srgbClr val="000000"/>
                </a:solidFill>
                <a:latin typeface="Assistant"/>
              </a:rPr>
              <a:t>“</a:t>
            </a:r>
            <a:r>
              <a:rPr lang="en-US" sz="2540" spc="-25">
                <a:solidFill>
                  <a:srgbClr val="000000"/>
                </a:solidFill>
                <a:latin typeface="Assistant Bold"/>
              </a:rPr>
              <a:t>Удобнее, чем Duolingo</a:t>
            </a:r>
            <a:r>
              <a:rPr lang="en-US" sz="2540" spc="-25">
                <a:solidFill>
                  <a:srgbClr val="000000"/>
                </a:solidFill>
                <a:latin typeface="Assistant"/>
              </a:rPr>
              <a:t>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37717" y="7024205"/>
            <a:ext cx="2605188" cy="2468415"/>
          </a:xfrm>
          <a:custGeom>
            <a:avLst/>
            <a:gdLst/>
            <a:ahLst/>
            <a:cxnLst/>
            <a:rect l="l" t="t" r="r" b="b"/>
            <a:pathLst>
              <a:path w="2605188" h="2468415">
                <a:moveTo>
                  <a:pt x="0" y="0"/>
                </a:moveTo>
                <a:lnTo>
                  <a:pt x="2605187" y="0"/>
                </a:lnTo>
                <a:lnTo>
                  <a:pt x="2605187" y="2468415"/>
                </a:lnTo>
                <a:lnTo>
                  <a:pt x="0" y="2468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13644" y="-550315"/>
            <a:ext cx="5225712" cy="4650884"/>
          </a:xfrm>
          <a:custGeom>
            <a:avLst/>
            <a:gdLst/>
            <a:ahLst/>
            <a:cxnLst/>
            <a:rect l="l" t="t" r="r" b="b"/>
            <a:pathLst>
              <a:path w="5225712" h="4650884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13119">
            <a:off x="3291026" y="3087831"/>
            <a:ext cx="5693252" cy="5444172"/>
          </a:xfrm>
          <a:custGeom>
            <a:avLst/>
            <a:gdLst/>
            <a:ahLst/>
            <a:cxnLst/>
            <a:rect l="l" t="t" r="r" b="b"/>
            <a:pathLst>
              <a:path w="5693252" h="5444172">
                <a:moveTo>
                  <a:pt x="0" y="0"/>
                </a:moveTo>
                <a:lnTo>
                  <a:pt x="5693252" y="0"/>
                </a:lnTo>
                <a:lnTo>
                  <a:pt x="5693252" y="5444173"/>
                </a:lnTo>
                <a:lnTo>
                  <a:pt x="0" y="5444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04900" y="313512"/>
            <a:ext cx="5652022" cy="9523879"/>
          </a:xfrm>
          <a:custGeom>
            <a:avLst/>
            <a:gdLst/>
            <a:ahLst/>
            <a:cxnLst/>
            <a:rect l="l" t="t" r="r" b="b"/>
            <a:pathLst>
              <a:path w="5652022" h="9523879">
                <a:moveTo>
                  <a:pt x="0" y="0"/>
                </a:moveTo>
                <a:lnTo>
                  <a:pt x="5652021" y="0"/>
                </a:lnTo>
                <a:lnTo>
                  <a:pt x="5652021" y="9523879"/>
                </a:lnTo>
                <a:lnTo>
                  <a:pt x="0" y="9523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0291" y="2658508"/>
            <a:ext cx="11257836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6"/>
              </a:lnSpc>
            </a:pP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●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Получение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от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пользователя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предпочитаемой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темы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диалога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, </a:t>
            </a:r>
          </a:p>
          <a:p>
            <a:pPr>
              <a:lnSpc>
                <a:spcPts val="3556"/>
              </a:lnSpc>
              <a:spcBef>
                <a:spcPct val="0"/>
              </a:spcBef>
            </a:pP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выбор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случайного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диалога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по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теме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из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базы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DailyDialog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291" y="3749659"/>
            <a:ext cx="1069140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6"/>
              </a:lnSpc>
            </a:pP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●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Формирование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диалога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в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машинном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представлении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,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как</a:t>
            </a:r>
            <a:endParaRPr lang="en-US" sz="2540" spc="-25" dirty="0">
              <a:solidFill>
                <a:srgbClr val="FFFFFF"/>
              </a:solidFill>
              <a:latin typeface="Open Sans"/>
              <a:ea typeface="Open Sans"/>
            </a:endParaRPr>
          </a:p>
          <a:p>
            <a:pPr>
              <a:lnSpc>
                <a:spcPts val="3556"/>
              </a:lnSpc>
              <a:spcBef>
                <a:spcPct val="0"/>
              </a:spcBef>
            </a:pP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набора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отдельных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строк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,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разделение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на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реплики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пользователя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и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бота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0291" y="5285001"/>
            <a:ext cx="10230088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6"/>
              </a:lnSpc>
            </a:pP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●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Генерация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неверных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ответов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с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помощью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библиотеки</a:t>
            </a:r>
            <a:endParaRPr lang="en-US" sz="2540" spc="-25" dirty="0">
              <a:solidFill>
                <a:srgbClr val="FFFFFF"/>
              </a:solidFill>
              <a:latin typeface="Open Sans"/>
              <a:ea typeface="Open Sans"/>
            </a:endParaRPr>
          </a:p>
          <a:p>
            <a:pPr>
              <a:lnSpc>
                <a:spcPts val="3556"/>
              </a:lnSpc>
              <a:spcBef>
                <a:spcPct val="0"/>
              </a:spcBef>
            </a:pP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для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работы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с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естесвенным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языком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nltk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291" y="6372776"/>
            <a:ext cx="10534644" cy="32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6"/>
              </a:lnSpc>
            </a:pP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● В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частности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,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обращаемся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к WordNet -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лексической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базе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данных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английского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языка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,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предоставляющий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семантические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отношения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между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словами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,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через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череду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проверок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генерируя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неверный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ответ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.</a:t>
            </a:r>
          </a:p>
          <a:p>
            <a:pPr>
              <a:lnSpc>
                <a:spcPts val="3556"/>
              </a:lnSpc>
            </a:pP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●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Мы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берем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случайные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слова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из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группы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синонимичных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слов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, и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по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самой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скромной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оценки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получая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: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свыше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200'000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уникальных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комбинаций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обмена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</a:rPr>
              <a:t>репликами</a:t>
            </a:r>
            <a:r>
              <a:rPr lang="en-US" sz="2540" spc="-25" dirty="0">
                <a:solidFill>
                  <a:srgbClr val="FFFFFF"/>
                </a:solidFill>
                <a:latin typeface="Open Sans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258438" y="9573076"/>
            <a:ext cx="11257836" cy="4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6"/>
              </a:lnSpc>
              <a:spcBef>
                <a:spcPct val="0"/>
              </a:spcBef>
            </a:pP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𒊹●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Отправляем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сообщение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в telegram,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диалог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с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пользователем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291" y="858414"/>
            <a:ext cx="10400379" cy="1642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0"/>
              </a:lnSpc>
            </a:pPr>
            <a:r>
              <a:rPr lang="en-US" sz="5500">
                <a:solidFill>
                  <a:srgbClr val="FFFFFF"/>
                </a:solidFill>
                <a:latin typeface="HK Grotesk Bold"/>
              </a:rPr>
              <a:t>ОРГАНИЗАЦИЯ ВНУТРЕННЕЙ СТРУКТУРЫ ПРОГРАММЫ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24184">
            <a:off x="9190413" y="-1204481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017281">
            <a:off x="7304671" y="971407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67437">
            <a:off x="16126494" y="6825098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32569" y="0"/>
            <a:ext cx="6355431" cy="5052449"/>
          </a:xfrm>
          <a:custGeom>
            <a:avLst/>
            <a:gdLst/>
            <a:ahLst/>
            <a:cxnLst/>
            <a:rect l="l" t="t" r="r" b="b"/>
            <a:pathLst>
              <a:path w="6355431" h="5052449">
                <a:moveTo>
                  <a:pt x="0" y="0"/>
                </a:moveTo>
                <a:lnTo>
                  <a:pt x="6355431" y="0"/>
                </a:lnTo>
                <a:lnTo>
                  <a:pt x="6355431" y="5052449"/>
                </a:lnTo>
                <a:lnTo>
                  <a:pt x="0" y="5052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8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67689" y="5714763"/>
            <a:ext cx="6820311" cy="4572237"/>
          </a:xfrm>
          <a:custGeom>
            <a:avLst/>
            <a:gdLst/>
            <a:ahLst/>
            <a:cxnLst/>
            <a:rect l="l" t="t" r="r" b="b"/>
            <a:pathLst>
              <a:path w="6820311" h="4572237">
                <a:moveTo>
                  <a:pt x="0" y="0"/>
                </a:moveTo>
                <a:lnTo>
                  <a:pt x="6820311" y="0"/>
                </a:lnTo>
                <a:lnTo>
                  <a:pt x="6820311" y="4572237"/>
                </a:lnTo>
                <a:lnTo>
                  <a:pt x="0" y="45722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0696" y="2001285"/>
            <a:ext cx="10400379" cy="823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90"/>
              </a:lnSpc>
            </a:pPr>
            <a:r>
              <a:rPr lang="en-US" sz="5500">
                <a:solidFill>
                  <a:srgbClr val="FFFFFF"/>
                </a:solidFill>
                <a:latin typeface="HK Grotesk Bold"/>
              </a:rPr>
              <a:t>Работа с Telegram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696" y="2994720"/>
            <a:ext cx="11257836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6"/>
              </a:lnSpc>
              <a:spcBef>
                <a:spcPct val="0"/>
              </a:spcBef>
            </a:pP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●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Программа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непрерывна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запущена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и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бот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постоянно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проверяет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наличие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обновлений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с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помощью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метода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bot.polling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(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none_stop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=True),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стандартного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для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библиотки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pyTelegramBotAPI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696" y="4491962"/>
            <a:ext cx="11257836" cy="43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6"/>
              </a:lnSpc>
              <a:spcBef>
                <a:spcPct val="0"/>
              </a:spcBef>
            </a:pP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●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Команды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бота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: start, help, info,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start_dialog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-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говорят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сами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за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себя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696" y="5094070"/>
            <a:ext cx="11257836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6"/>
              </a:lnSpc>
            </a:pP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●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Мы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предлагаем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выбрать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тему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из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предложенных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: "Ordinary Life", "School Life", "Culture &amp; Education", "Attitude &amp; Emotion", "Relationship", "Tourism", "Health", 8: "Work", "Politics", "Finance"</a:t>
            </a:r>
          </a:p>
          <a:p>
            <a:pPr>
              <a:lnSpc>
                <a:spcPts val="3556"/>
              </a:lnSpc>
            </a:pPr>
            <a:endParaRPr lang="en-US" sz="2540" spc="-25" dirty="0">
              <a:solidFill>
                <a:srgbClr val="FFFFFF"/>
              </a:solidFill>
              <a:latin typeface="Open Sans"/>
              <a:ea typeface="Open Sans"/>
            </a:endParaRPr>
          </a:p>
          <a:p>
            <a:pPr>
              <a:lnSpc>
                <a:spcPts val="3556"/>
              </a:lnSpc>
            </a:pPr>
            <a:endParaRPr lang="en-US" sz="2540" spc="-25" dirty="0">
              <a:solidFill>
                <a:srgbClr val="FFFFFF"/>
              </a:solidFill>
              <a:latin typeface="Open Sans"/>
              <a:ea typeface="Open Sans"/>
            </a:endParaRPr>
          </a:p>
          <a:p>
            <a:pPr>
              <a:lnSpc>
                <a:spcPts val="3556"/>
              </a:lnSpc>
              <a:spcBef>
                <a:spcPct val="0"/>
              </a:spcBef>
            </a:pPr>
            <a:endParaRPr lang="en-US" sz="2540" spc="-25" dirty="0">
              <a:solidFill>
                <a:srgbClr val="FFFFFF"/>
              </a:solidFill>
              <a:latin typeface="Open Sans"/>
              <a:ea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0696" y="6589495"/>
            <a:ext cx="11257836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6"/>
              </a:lnSpc>
              <a:spcBef>
                <a:spcPct val="0"/>
              </a:spcBef>
            </a:pP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●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После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чего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делаем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запись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в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базу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данных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,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откуда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затем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по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уникальному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идентификатору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чата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будем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знать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куда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именно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отправлять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сообщения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Open Sans"/>
                <a:ea typeface="Open Sans"/>
              </a:rPr>
              <a:t>диалога</a:t>
            </a:r>
            <a:r>
              <a:rPr lang="en-US" sz="2540" spc="-25" dirty="0">
                <a:solidFill>
                  <a:srgbClr val="FFFFFF"/>
                </a:solidFill>
                <a:latin typeface="Open Sans"/>
                <a:ea typeface="Open Sans"/>
              </a:rPr>
              <a:t>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1099450" y="0"/>
            <a:ext cx="7188550" cy="5714763"/>
          </a:xfrm>
          <a:custGeom>
            <a:avLst/>
            <a:gdLst/>
            <a:ahLst/>
            <a:cxnLst/>
            <a:rect l="l" t="t" r="r" b="b"/>
            <a:pathLst>
              <a:path w="7188550" h="5714763">
                <a:moveTo>
                  <a:pt x="0" y="0"/>
                </a:moveTo>
                <a:lnTo>
                  <a:pt x="7188550" y="0"/>
                </a:lnTo>
                <a:lnTo>
                  <a:pt x="7188550" y="5714763"/>
                </a:lnTo>
                <a:lnTo>
                  <a:pt x="0" y="57147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87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6123" y="1355511"/>
            <a:ext cx="7995755" cy="7575978"/>
          </a:xfrm>
          <a:custGeom>
            <a:avLst/>
            <a:gdLst/>
            <a:ahLst/>
            <a:cxnLst/>
            <a:rect l="l" t="t" r="r" b="b"/>
            <a:pathLst>
              <a:path w="7995755" h="7575978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033790">
            <a:off x="-3142758" y="5113384"/>
            <a:ext cx="7336933" cy="6529870"/>
          </a:xfrm>
          <a:custGeom>
            <a:avLst/>
            <a:gdLst/>
            <a:ahLst/>
            <a:cxnLst/>
            <a:rect l="l" t="t" r="r" b="b"/>
            <a:pathLst>
              <a:path w="7336933" h="6529870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47366">
            <a:off x="12955621" y="-916530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47366">
            <a:off x="17494525" y="9179016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81748" y="0"/>
            <a:ext cx="4629150" cy="10287000"/>
          </a:xfrm>
          <a:custGeom>
            <a:avLst/>
            <a:gdLst/>
            <a:ahLst/>
            <a:cxnLst/>
            <a:rect l="l" t="t" r="r" b="b"/>
            <a:pathLst>
              <a:path w="4629150" h="10287000">
                <a:moveTo>
                  <a:pt x="0" y="0"/>
                </a:moveTo>
                <a:lnTo>
                  <a:pt x="4629150" y="0"/>
                </a:lnTo>
                <a:lnTo>
                  <a:pt x="4629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172212"/>
            <a:ext cx="10565414" cy="105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Как это выглядит?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1964816"/>
            <a:ext cx="7726964" cy="105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Что дальше?</a:t>
            </a:r>
          </a:p>
        </p:txBody>
      </p:sp>
      <p:sp>
        <p:nvSpPr>
          <p:cNvPr id="3" name="Freeform 3"/>
          <p:cNvSpPr/>
          <p:nvPr/>
        </p:nvSpPr>
        <p:spPr>
          <a:xfrm rot="-10094169">
            <a:off x="-2768217" y="5870308"/>
            <a:ext cx="6176663" cy="5906434"/>
          </a:xfrm>
          <a:custGeom>
            <a:avLst/>
            <a:gdLst/>
            <a:ahLst/>
            <a:cxnLst/>
            <a:rect l="l" t="t" r="r" b="b"/>
            <a:pathLst>
              <a:path w="6176663" h="5906434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733800" y="3988372"/>
            <a:ext cx="3787282" cy="5917321"/>
            <a:chOff x="0" y="-47625"/>
            <a:chExt cx="5049709" cy="7889761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5049709" cy="1853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en-US" sz="4294">
                  <a:solidFill>
                    <a:srgbClr val="731F7D"/>
                  </a:solidFill>
                  <a:latin typeface="Halant Medium"/>
                </a:rPr>
                <a:t>Расширить базу диалогов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210884"/>
              <a:ext cx="5049709" cy="5631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К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сожалению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,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пока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что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,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все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испробованные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нами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варианты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нейросетей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через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несколько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сгенерированных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диалогов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начинали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повторять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сами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себя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.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Потому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,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обучить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нейронную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сеть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писать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уникальные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диалоги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. 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Тем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самым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расширив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базу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диалогов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до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беспредельной</a:t>
              </a:r>
              <a:endParaRPr lang="en-US" sz="2213" spc="-22" dirty="0">
                <a:solidFill>
                  <a:srgbClr val="000000"/>
                </a:solidFill>
                <a:latin typeface="Assistant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02909" y="4024091"/>
            <a:ext cx="3963632" cy="4723076"/>
            <a:chOff x="0" y="0"/>
            <a:chExt cx="5284843" cy="6297434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5284843" cy="1854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>
                  <a:solidFill>
                    <a:srgbClr val="731F7D"/>
                  </a:solidFill>
                  <a:latin typeface="Halant"/>
                </a:rPr>
                <a:t>Учитывать статистику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212030"/>
              <a:ext cx="5284843" cy="408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8"/>
                </a:lnSpc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Вести учет ответов пользователя, что можно использовать для оценки конкретных методов генерации неверных ответов</a:t>
              </a:r>
            </a:p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Пока, мы это не реализовали, в угоду быстродействию программы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472018" y="3988372"/>
            <a:ext cx="3787282" cy="3654740"/>
            <a:chOff x="0" y="-47625"/>
            <a:chExt cx="5049709" cy="487298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7625"/>
              <a:ext cx="5049709" cy="1853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82"/>
                </a:lnSpc>
                <a:spcBef>
                  <a:spcPct val="0"/>
                </a:spcBef>
              </a:pPr>
              <a:r>
                <a:rPr lang="en-US" sz="4294">
                  <a:solidFill>
                    <a:srgbClr val="731F7D"/>
                  </a:solidFill>
                  <a:latin typeface="Halant Medium"/>
                </a:rPr>
                <a:t>Реплики пользователя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210884"/>
              <a:ext cx="5049709" cy="2614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Добавит</a:t>
              </a:r>
              <a:r>
                <a:rPr lang="ru-RU" sz="2213" spc="-22" dirty="0">
                  <a:solidFill>
                    <a:srgbClr val="000000"/>
                  </a:solidFill>
                  <a:latin typeface="Assistant"/>
                </a:rPr>
                <a:t>ь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возможность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пользователю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писать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собственные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реплики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.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Как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режим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для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продвинутых</a:t>
              </a:r>
              <a:r>
                <a:rPr lang="en-US" sz="2213" spc="-22" dirty="0">
                  <a:solidFill>
                    <a:srgbClr val="000000"/>
                  </a:solidFill>
                  <a:latin typeface="Assistant"/>
                </a:rPr>
                <a:t> </a:t>
              </a:r>
              <a:r>
                <a:rPr lang="en-US" sz="2213" spc="-22" dirty="0" err="1">
                  <a:solidFill>
                    <a:srgbClr val="000000"/>
                  </a:solidFill>
                  <a:latin typeface="Assistant"/>
                </a:rPr>
                <a:t>пользователей</a:t>
              </a:r>
              <a:endParaRPr lang="en-US" sz="2213" spc="-22" dirty="0">
                <a:solidFill>
                  <a:srgbClr val="000000"/>
                </a:solidFill>
                <a:latin typeface="Assistant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9440951">
            <a:off x="-957979" y="335262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38225"/>
            <a:ext cx="8115300" cy="237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Используемые доп. модули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794009"/>
            <a:ext cx="7097497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6"/>
              </a:lnSpc>
            </a:pP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● NLTK - Nature Language Toolkit</a:t>
            </a:r>
          </a:p>
          <a:p>
            <a:pPr>
              <a:lnSpc>
                <a:spcPts val="3556"/>
              </a:lnSpc>
            </a:pPr>
            <a:endParaRPr lang="en-US" sz="2540" spc="-25" dirty="0">
              <a:solidFill>
                <a:srgbClr val="FFFFFF"/>
              </a:solidFill>
              <a:latin typeface="Assistant"/>
              <a:ea typeface="Assistant"/>
            </a:endParaRPr>
          </a:p>
          <a:p>
            <a:pPr>
              <a:lnSpc>
                <a:spcPts val="3556"/>
              </a:lnSpc>
            </a:pP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● </a:t>
            </a:r>
            <a:r>
              <a:rPr lang="en-US" sz="2540" spc="-25" dirty="0" err="1">
                <a:solidFill>
                  <a:srgbClr val="FFFFFF"/>
                </a:solidFill>
                <a:latin typeface="Assistant"/>
                <a:ea typeface="Assistant"/>
              </a:rPr>
              <a:t>TelegramBotApi</a:t>
            </a: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 - </a:t>
            </a:r>
            <a:r>
              <a:rPr lang="en-US" sz="2540" spc="-25" dirty="0" err="1">
                <a:solidFill>
                  <a:srgbClr val="FFFFFF"/>
                </a:solidFill>
                <a:latin typeface="Assistant"/>
                <a:ea typeface="Assistant"/>
              </a:rPr>
              <a:t>для</a:t>
            </a: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Assistant"/>
                <a:ea typeface="Assistant"/>
              </a:rPr>
              <a:t>работы</a:t>
            </a: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 с telegram-</a:t>
            </a:r>
            <a:r>
              <a:rPr lang="en-US" sz="2540" spc="-25" dirty="0" err="1">
                <a:solidFill>
                  <a:srgbClr val="FFFFFF"/>
                </a:solidFill>
                <a:latin typeface="Assistant"/>
                <a:ea typeface="Assistant"/>
              </a:rPr>
              <a:t>ботом</a:t>
            </a:r>
            <a:endParaRPr lang="en-US" sz="2540" spc="-25" dirty="0">
              <a:solidFill>
                <a:srgbClr val="FFFFFF"/>
              </a:solidFill>
              <a:latin typeface="Assistant"/>
              <a:ea typeface="Assistant"/>
            </a:endParaRPr>
          </a:p>
          <a:p>
            <a:pPr>
              <a:lnSpc>
                <a:spcPts val="3556"/>
              </a:lnSpc>
            </a:pPr>
            <a:endParaRPr lang="en-US" sz="2540" spc="-25" dirty="0">
              <a:solidFill>
                <a:srgbClr val="FFFFFF"/>
              </a:solidFill>
              <a:latin typeface="Assistant"/>
              <a:ea typeface="Assistant"/>
            </a:endParaRPr>
          </a:p>
          <a:p>
            <a:pPr>
              <a:lnSpc>
                <a:spcPts val="3556"/>
              </a:lnSpc>
            </a:pP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● WordNet - </a:t>
            </a:r>
            <a:r>
              <a:rPr lang="en-US" sz="2540" spc="-25" dirty="0" err="1">
                <a:solidFill>
                  <a:srgbClr val="FFFFFF"/>
                </a:solidFill>
                <a:latin typeface="Assistant"/>
                <a:ea typeface="Assistant"/>
              </a:rPr>
              <a:t>лексическая</a:t>
            </a: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Assistant"/>
                <a:ea typeface="Assistant"/>
              </a:rPr>
              <a:t>база</a:t>
            </a: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Assistant"/>
                <a:ea typeface="Assistant"/>
              </a:rPr>
              <a:t>данных</a:t>
            </a: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Assistant"/>
                <a:ea typeface="Assistant"/>
              </a:rPr>
              <a:t>английского</a:t>
            </a: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 </a:t>
            </a:r>
            <a:r>
              <a:rPr lang="en-US" sz="2540" spc="-25" dirty="0" err="1">
                <a:solidFill>
                  <a:srgbClr val="FFFFFF"/>
                </a:solidFill>
                <a:latin typeface="Assistant"/>
                <a:ea typeface="Assistant"/>
              </a:rPr>
              <a:t>языка</a:t>
            </a:r>
            <a:endParaRPr lang="en-US" sz="2540" spc="-25" dirty="0">
              <a:solidFill>
                <a:srgbClr val="FFFFFF"/>
              </a:solidFill>
              <a:latin typeface="Assistant"/>
              <a:ea typeface="Assistant"/>
            </a:endParaRPr>
          </a:p>
          <a:p>
            <a:pPr>
              <a:lnSpc>
                <a:spcPts val="3556"/>
              </a:lnSpc>
            </a:pPr>
            <a:endParaRPr lang="en-US" sz="2540" spc="-25" dirty="0">
              <a:solidFill>
                <a:srgbClr val="FFFFFF"/>
              </a:solidFill>
              <a:latin typeface="Assistant"/>
              <a:ea typeface="Assistant"/>
            </a:endParaRPr>
          </a:p>
          <a:p>
            <a:pPr>
              <a:lnSpc>
                <a:spcPts val="3556"/>
              </a:lnSpc>
              <a:spcBef>
                <a:spcPct val="0"/>
              </a:spcBef>
            </a:pPr>
            <a:r>
              <a:rPr lang="en-US" sz="2540" spc="-25" dirty="0">
                <a:solidFill>
                  <a:srgbClr val="FFFFFF"/>
                </a:solidFill>
                <a:latin typeface="Assistant"/>
                <a:ea typeface="Assistant"/>
              </a:rPr>
              <a:t>● Telegram</a:t>
            </a:r>
          </a:p>
        </p:txBody>
      </p:sp>
      <p:sp>
        <p:nvSpPr>
          <p:cNvPr id="4" name="Freeform 4"/>
          <p:cNvSpPr/>
          <p:nvPr/>
        </p:nvSpPr>
        <p:spPr>
          <a:xfrm>
            <a:off x="10099078" y="0"/>
            <a:ext cx="8188922" cy="10287000"/>
          </a:xfrm>
          <a:custGeom>
            <a:avLst/>
            <a:gdLst/>
            <a:ahLst/>
            <a:cxnLst/>
            <a:rect l="l" t="t" r="r" b="b"/>
            <a:pathLst>
              <a:path w="8188922" h="10287000">
                <a:moveTo>
                  <a:pt x="0" y="0"/>
                </a:moveTo>
                <a:lnTo>
                  <a:pt x="8188922" y="0"/>
                </a:lnTo>
                <a:lnTo>
                  <a:pt x="8188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215" r="-44215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46566" y="7171898"/>
            <a:ext cx="2729129" cy="2585849"/>
          </a:xfrm>
          <a:custGeom>
            <a:avLst/>
            <a:gdLst/>
            <a:ahLst/>
            <a:cxnLst/>
            <a:rect l="l" t="t" r="r" b="b"/>
            <a:pathLst>
              <a:path w="2729129" h="2585849">
                <a:moveTo>
                  <a:pt x="0" y="0"/>
                </a:moveTo>
                <a:lnTo>
                  <a:pt x="2729129" y="0"/>
                </a:lnTo>
                <a:lnTo>
                  <a:pt x="2729129" y="2585849"/>
                </a:lnTo>
                <a:lnTo>
                  <a:pt x="0" y="2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185645">
            <a:off x="-1867548" y="60686"/>
            <a:ext cx="9901401" cy="8812247"/>
          </a:xfrm>
          <a:custGeom>
            <a:avLst/>
            <a:gdLst/>
            <a:ahLst/>
            <a:cxnLst/>
            <a:rect l="l" t="t" r="r" b="b"/>
            <a:pathLst>
              <a:path w="9901401" h="8812247">
                <a:moveTo>
                  <a:pt x="0" y="0"/>
                </a:moveTo>
                <a:lnTo>
                  <a:pt x="9901401" y="0"/>
                </a:lnTo>
                <a:lnTo>
                  <a:pt x="9901401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416311" y="1574313"/>
            <a:ext cx="5954232" cy="105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Источники</a:t>
            </a:r>
          </a:p>
        </p:txBody>
      </p:sp>
      <p:sp>
        <p:nvSpPr>
          <p:cNvPr id="5" name="Freeform 5"/>
          <p:cNvSpPr/>
          <p:nvPr/>
        </p:nvSpPr>
        <p:spPr>
          <a:xfrm rot="-447366">
            <a:off x="7083089" y="303005"/>
            <a:ext cx="1517793" cy="1451390"/>
          </a:xfrm>
          <a:custGeom>
            <a:avLst/>
            <a:gdLst/>
            <a:ahLst/>
            <a:cxnLst/>
            <a:rect l="l" t="t" r="r" b="b"/>
            <a:pathLst>
              <a:path w="1517793" h="1451390">
                <a:moveTo>
                  <a:pt x="0" y="0"/>
                </a:moveTo>
                <a:lnTo>
                  <a:pt x="1517794" y="0"/>
                </a:lnTo>
                <a:lnTo>
                  <a:pt x="151779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416311" y="5133871"/>
            <a:ext cx="6401421" cy="4768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-23" dirty="0">
                <a:solidFill>
                  <a:srgbClr val="FFFFFF"/>
                </a:solidFill>
                <a:latin typeface="Assistant"/>
                <a:ea typeface="Assistant"/>
              </a:rPr>
              <a:t>● @</a:t>
            </a:r>
            <a:r>
              <a:rPr lang="en-US" sz="2399" spc="-23" dirty="0" err="1">
                <a:solidFill>
                  <a:srgbClr val="FFFFFF"/>
                </a:solidFill>
                <a:latin typeface="Assistant"/>
                <a:ea typeface="Assistant"/>
              </a:rPr>
              <a:t>InProceedings</a:t>
            </a:r>
            <a:r>
              <a:rPr lang="en-US" sz="2399" spc="-23" dirty="0">
                <a:solidFill>
                  <a:srgbClr val="FFFFFF"/>
                </a:solidFill>
                <a:latin typeface="Assistant"/>
                <a:ea typeface="Assistant"/>
              </a:rPr>
              <a:t>{li2017dailydialog,</a:t>
            </a:r>
          </a:p>
          <a:p>
            <a:pPr>
              <a:lnSpc>
                <a:spcPts val="3359"/>
              </a:lnSpc>
            </a:pPr>
            <a:r>
              <a:rPr lang="en-US" sz="2399" spc="-23" dirty="0">
                <a:solidFill>
                  <a:srgbClr val="FFFFFF"/>
                </a:solidFill>
                <a:latin typeface="Assistant"/>
              </a:rPr>
              <a:t>                          author = {Li, </a:t>
            </a:r>
            <a:r>
              <a:rPr lang="en-US" sz="2399" spc="-23" dirty="0" err="1">
                <a:solidFill>
                  <a:srgbClr val="FFFFFF"/>
                </a:solidFill>
                <a:latin typeface="Assistant"/>
              </a:rPr>
              <a:t>Yanran</a:t>
            </a:r>
            <a:r>
              <a:rPr lang="en-US" sz="2399" spc="-23" dirty="0">
                <a:solidFill>
                  <a:srgbClr val="FFFFFF"/>
                </a:solidFill>
                <a:latin typeface="Assistant"/>
              </a:rPr>
              <a:t> and Su, Hui and Shen, </a:t>
            </a:r>
            <a:r>
              <a:rPr lang="en-US" sz="2399" spc="-23" dirty="0" err="1">
                <a:solidFill>
                  <a:srgbClr val="FFFFFF"/>
                </a:solidFill>
                <a:latin typeface="Assistant"/>
              </a:rPr>
              <a:t>Xiaoyu</a:t>
            </a:r>
            <a:r>
              <a:rPr lang="en-US" sz="2399" spc="-23" dirty="0">
                <a:solidFill>
                  <a:srgbClr val="FFFFFF"/>
                </a:solidFill>
                <a:latin typeface="Assistant"/>
              </a:rPr>
              <a:t> and Li, </a:t>
            </a:r>
            <a:r>
              <a:rPr lang="en-US" sz="2399" spc="-23" dirty="0" err="1">
                <a:solidFill>
                  <a:srgbClr val="FFFFFF"/>
                </a:solidFill>
                <a:latin typeface="Assistant"/>
              </a:rPr>
              <a:t>Wenjie</a:t>
            </a:r>
            <a:r>
              <a:rPr lang="en-US" sz="2399" spc="-23" dirty="0">
                <a:solidFill>
                  <a:srgbClr val="FFFFFF"/>
                </a:solidFill>
                <a:latin typeface="Assistant"/>
              </a:rPr>
              <a:t> and Cao, </a:t>
            </a:r>
            <a:r>
              <a:rPr lang="en-US" sz="2399" spc="-23" dirty="0" err="1">
                <a:solidFill>
                  <a:srgbClr val="FFFFFF"/>
                </a:solidFill>
                <a:latin typeface="Assistant"/>
              </a:rPr>
              <a:t>Ziqiang</a:t>
            </a:r>
            <a:r>
              <a:rPr lang="en-US" sz="2399" spc="-23" dirty="0">
                <a:solidFill>
                  <a:srgbClr val="FFFFFF"/>
                </a:solidFill>
                <a:latin typeface="Assistant"/>
              </a:rPr>
              <a:t> and </a:t>
            </a:r>
            <a:r>
              <a:rPr lang="en-US" sz="2399" spc="-23" dirty="0" err="1">
                <a:solidFill>
                  <a:srgbClr val="FFFFFF"/>
                </a:solidFill>
                <a:latin typeface="Assistant"/>
              </a:rPr>
              <a:t>Niu</a:t>
            </a:r>
            <a:r>
              <a:rPr lang="en-US" sz="2399" spc="-23" dirty="0">
                <a:solidFill>
                  <a:srgbClr val="FFFFFF"/>
                </a:solidFill>
                <a:latin typeface="Assistant"/>
              </a:rPr>
              <a:t>, </a:t>
            </a:r>
            <a:r>
              <a:rPr lang="en-US" sz="2399" spc="-23" dirty="0" err="1">
                <a:solidFill>
                  <a:srgbClr val="FFFFFF"/>
                </a:solidFill>
                <a:latin typeface="Assistant"/>
              </a:rPr>
              <a:t>Shuzi</a:t>
            </a:r>
            <a:r>
              <a:rPr lang="en-US" sz="2399" spc="-23" dirty="0">
                <a:solidFill>
                  <a:srgbClr val="FFFFFF"/>
                </a:solidFill>
                <a:latin typeface="Assistant"/>
              </a:rPr>
              <a:t>},</a:t>
            </a:r>
          </a:p>
          <a:p>
            <a:pPr>
              <a:lnSpc>
                <a:spcPts val="3359"/>
              </a:lnSpc>
            </a:pPr>
            <a:r>
              <a:rPr lang="en-US" sz="2399" spc="-23" dirty="0">
                <a:solidFill>
                  <a:srgbClr val="FFFFFF"/>
                </a:solidFill>
                <a:latin typeface="Assistant"/>
              </a:rPr>
              <a:t>                          title = {</a:t>
            </a:r>
            <a:r>
              <a:rPr lang="en-US" sz="2399" spc="-23" dirty="0" err="1">
                <a:solidFill>
                  <a:srgbClr val="FFFFFF"/>
                </a:solidFill>
                <a:latin typeface="Assistant"/>
              </a:rPr>
              <a:t>DailyDialog</a:t>
            </a:r>
            <a:r>
              <a:rPr lang="en-US" sz="2399" spc="-23" dirty="0">
                <a:solidFill>
                  <a:srgbClr val="FFFFFF"/>
                </a:solidFill>
                <a:latin typeface="Assistant"/>
              </a:rPr>
              <a:t>: A Manually Labelled Multi-turn Dialogue Dataset},</a:t>
            </a:r>
          </a:p>
          <a:p>
            <a:pPr>
              <a:lnSpc>
                <a:spcPts val="3359"/>
              </a:lnSpc>
            </a:pPr>
            <a:r>
              <a:rPr lang="en-US" sz="2399" spc="-23" dirty="0">
                <a:solidFill>
                  <a:srgbClr val="FFFFFF"/>
                </a:solidFill>
                <a:latin typeface="Assistant"/>
              </a:rPr>
              <a:t>                          </a:t>
            </a:r>
            <a:r>
              <a:rPr lang="en-US" sz="2399" spc="-23" dirty="0" err="1">
                <a:solidFill>
                  <a:srgbClr val="FFFFFF"/>
                </a:solidFill>
                <a:latin typeface="Assistant"/>
              </a:rPr>
              <a:t>booktitle</a:t>
            </a:r>
            <a:r>
              <a:rPr lang="en-US" sz="2399" spc="-23" dirty="0">
                <a:solidFill>
                  <a:srgbClr val="FFFFFF"/>
                </a:solidFill>
                <a:latin typeface="Assistant"/>
              </a:rPr>
              <a:t> = {Proceedings of The 8th International Joint Conference on Natural Language Processing (IJCNLP 2017)},</a:t>
            </a:r>
          </a:p>
          <a:p>
            <a:pPr>
              <a:lnSpc>
                <a:spcPts val="3359"/>
              </a:lnSpc>
            </a:pPr>
            <a:r>
              <a:rPr lang="en-US" sz="2399" spc="-23" dirty="0">
                <a:solidFill>
                  <a:srgbClr val="FFFFFF"/>
                </a:solidFill>
                <a:latin typeface="Assistant"/>
              </a:rPr>
              <a:t>                          year = {2017}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24" dirty="0">
                <a:solidFill>
                  <a:srgbClr val="FFFFFF"/>
                </a:solidFill>
                <a:latin typeface="Assistant"/>
              </a:rPr>
              <a:t>}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16311" y="3323748"/>
            <a:ext cx="6401421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24" dirty="0">
                <a:solidFill>
                  <a:srgbClr val="FFFFFF"/>
                </a:solidFill>
                <a:latin typeface="Assistant"/>
                <a:ea typeface="Assistant"/>
              </a:rPr>
              <a:t>● Telegram Bot API, </a:t>
            </a:r>
            <a:r>
              <a:rPr lang="en-US" sz="2400" spc="-24" dirty="0" err="1">
                <a:solidFill>
                  <a:srgbClr val="FFFFFF"/>
                </a:solidFill>
                <a:latin typeface="Assistant"/>
                <a:ea typeface="Assistant"/>
              </a:rPr>
              <a:t>документация</a:t>
            </a:r>
            <a:r>
              <a:rPr lang="en-US" sz="2400" spc="-24" dirty="0">
                <a:solidFill>
                  <a:srgbClr val="FFFFFF"/>
                </a:solidFill>
                <a:latin typeface="Assistant"/>
                <a:ea typeface="Assistant"/>
              </a:rPr>
              <a:t> </a:t>
            </a:r>
            <a:r>
              <a:rPr lang="en-US" sz="2400" u="sng" spc="-24" dirty="0">
                <a:solidFill>
                  <a:srgbClr val="FFFFFF"/>
                </a:solidFill>
                <a:latin typeface="Assistant"/>
                <a:hlinkClick r:id="rId5" tooltip="https://tlgrm.ru/docs/bots/api"/>
              </a:rPr>
              <a:t>https://tlgrm.ru/docs/bots/api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16311" y="4419185"/>
            <a:ext cx="6401421" cy="40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24" dirty="0">
                <a:solidFill>
                  <a:srgbClr val="FFFFFF"/>
                </a:solidFill>
                <a:latin typeface="Assistant"/>
                <a:ea typeface="Assistant"/>
              </a:rPr>
              <a:t>● NLTK,  </a:t>
            </a:r>
            <a:r>
              <a:rPr lang="en-US" sz="2400" spc="-24" dirty="0" err="1">
                <a:solidFill>
                  <a:srgbClr val="FFFFFF"/>
                </a:solidFill>
                <a:latin typeface="Assistant"/>
                <a:ea typeface="Assistant"/>
              </a:rPr>
              <a:t>документация</a:t>
            </a:r>
            <a:r>
              <a:rPr lang="en-US" sz="2400" spc="-24" dirty="0">
                <a:solidFill>
                  <a:srgbClr val="FFFFFF"/>
                </a:solidFill>
                <a:latin typeface="Assistant"/>
                <a:ea typeface="Assistant"/>
              </a:rPr>
              <a:t> </a:t>
            </a:r>
            <a:r>
              <a:rPr lang="en-US" sz="2400" u="sng" spc="-24" dirty="0">
                <a:solidFill>
                  <a:srgbClr val="FFFFFF"/>
                </a:solidFill>
                <a:latin typeface="Assistant"/>
                <a:hlinkClick r:id="rId6" tooltip="https://www.nltk.org"/>
              </a:rPr>
              <a:t>https://www.nltk.org/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681</Words>
  <Application>Microsoft Office PowerPoint</Application>
  <PresentationFormat>Произвольный</PresentationFormat>
  <Paragraphs>59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2" baseType="lpstr">
      <vt:lpstr>Open Sans Bold Italics</vt:lpstr>
      <vt:lpstr>Open Sans Bold</vt:lpstr>
      <vt:lpstr>Calibri</vt:lpstr>
      <vt:lpstr>Halant Medium</vt:lpstr>
      <vt:lpstr>HK Grotesk Bold</vt:lpstr>
      <vt:lpstr>Open Sans Medium</vt:lpstr>
      <vt:lpstr>Open Sans</vt:lpstr>
      <vt:lpstr>Halant</vt:lpstr>
      <vt:lpstr>Arial</vt:lpstr>
      <vt:lpstr>Assistant Bold</vt:lpstr>
      <vt:lpstr>Assistant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"Insert a quote or valuable sentence here"</dc:title>
  <cp:lastModifiedBy>Компьютер</cp:lastModifiedBy>
  <cp:revision>3</cp:revision>
  <dcterms:created xsi:type="dcterms:W3CDTF">2006-08-16T00:00:00Z</dcterms:created>
  <dcterms:modified xsi:type="dcterms:W3CDTF">2024-02-16T11:10:45Z</dcterms:modified>
  <dc:identifier>DAF83ZKQTjc</dc:identifier>
</cp:coreProperties>
</file>